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4" r:id="rId2"/>
    <p:sldId id="297" r:id="rId3"/>
  </p:sldIdLst>
  <p:sldSz cx="10691813" cy="7559675"/>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15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de-DE"/>
              <a:t>Mastertitelformat bearbeiten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933EFD3-C8E0-4E6F-A715-1100B69EB945}" type="datetimeFigureOut">
              <a:rPr lang="de-DE" smtClean="0"/>
              <a:t>25.06.2026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2780903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933EFD3-C8E0-4E6F-A715-1100B69EB945}" type="datetimeFigureOut">
              <a:rPr lang="de-DE" smtClean="0"/>
              <a:t>25.06.2026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143799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933EFD3-C8E0-4E6F-A715-1100B69EB945}" type="datetimeFigureOut">
              <a:rPr lang="de-DE" smtClean="0"/>
              <a:t>25.06.2026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4275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933EFD3-C8E0-4E6F-A715-1100B69EB945}" type="datetimeFigureOut">
              <a:rPr lang="de-DE" smtClean="0"/>
              <a:t>25.06.2026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256544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de-DE"/>
              <a:t>Mastertitelformat bearbeiten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933EFD3-C8E0-4E6F-A715-1100B69EB945}" type="datetimeFigureOut">
              <a:rPr lang="de-DE" smtClean="0"/>
              <a:t>25.06.2026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181426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933EFD3-C8E0-4E6F-A715-1100B69EB945}" type="datetimeFigureOut">
              <a:rPr lang="de-DE" smtClean="0"/>
              <a:t>25.06.2026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20780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de-DE"/>
              <a:t>Mastertitelformat bearbeiten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a:t>Mastertextformat bearbeiten</a:t>
            </a:r>
          </a:p>
        </p:txBody>
      </p:sp>
      <p:sp>
        <p:nvSpPr>
          <p:cNvPr id="4" name="Content Placeholder 3"/>
          <p:cNvSpPr>
            <a:spLocks noGrp="1"/>
          </p:cNvSpPr>
          <p:nvPr>
            <p:ph sz="half" idx="2"/>
          </p:nvPr>
        </p:nvSpPr>
        <p:spPr>
          <a:xfrm>
            <a:off x="736456" y="2761381"/>
            <a:ext cx="4523137"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a:t>Mastertextformat bearbeiten</a:t>
            </a:r>
          </a:p>
        </p:txBody>
      </p:sp>
      <p:sp>
        <p:nvSpPr>
          <p:cNvPr id="6" name="Content Placeholder 5"/>
          <p:cNvSpPr>
            <a:spLocks noGrp="1"/>
          </p:cNvSpPr>
          <p:nvPr>
            <p:ph sz="quarter" idx="4"/>
          </p:nvPr>
        </p:nvSpPr>
        <p:spPr>
          <a:xfrm>
            <a:off x="5412731" y="2761381"/>
            <a:ext cx="4545413"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933EFD3-C8E0-4E6F-A715-1100B69EB945}" type="datetimeFigureOut">
              <a:rPr lang="de-DE" smtClean="0"/>
              <a:t>25.06.2026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303569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933EFD3-C8E0-4E6F-A715-1100B69EB945}" type="datetimeFigureOut">
              <a:rPr lang="de-DE" smtClean="0"/>
              <a:t>25.06.2026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15665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3EFD3-C8E0-4E6F-A715-1100B69EB945}" type="datetimeFigureOut">
              <a:rPr lang="de-DE" smtClean="0"/>
              <a:t>25.06.2026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145342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de-DE"/>
              <a:t>Mastertitelformat bearbeiten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6933EFD3-C8E0-4E6F-A715-1100B69EB945}" type="datetimeFigureOut">
              <a:rPr lang="de-DE" smtClean="0"/>
              <a:t>25.06.2026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426880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de-DE"/>
              <a:t>Mastertitelformat bearbeiten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de-DE"/>
              <a:t>Bild durch Klicken auf Symbol hinzufügen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6933EFD3-C8E0-4E6F-A715-1100B69EB945}" type="datetimeFigureOut">
              <a:rPr lang="de-DE" smtClean="0"/>
              <a:t>25.06.2026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789A112-0FDA-4FA3-B589-82A4E003687B}" type="slidenum">
              <a:rPr lang="de-DE" smtClean="0"/>
              <a:t>‹Nr.›</a:t>
            </a:fld>
            <a:endParaRPr lang="de-DE"/>
          </a:p>
        </p:txBody>
      </p:sp>
    </p:spTree>
    <p:extLst>
      <p:ext uri="{BB962C8B-B14F-4D97-AF65-F5344CB8AC3E}">
        <p14:creationId xmlns:p14="http://schemas.microsoft.com/office/powerpoint/2010/main" val="79921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6933EFD3-C8E0-4E6F-A715-1100B69EB945}" type="datetimeFigureOut">
              <a:rPr lang="de-DE" smtClean="0"/>
              <a:t>25.06.2026</a:t>
            </a:fld>
            <a:endParaRPr lang="de-DE"/>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789A112-0FDA-4FA3-B589-82A4E003687B}" type="slidenum">
              <a:rPr lang="de-DE" smtClean="0"/>
              <a:t>‹Nr.›</a:t>
            </a:fld>
            <a:endParaRPr lang="de-DE"/>
          </a:p>
        </p:txBody>
      </p:sp>
    </p:spTree>
    <p:extLst>
      <p:ext uri="{BB962C8B-B14F-4D97-AF65-F5344CB8AC3E}">
        <p14:creationId xmlns:p14="http://schemas.microsoft.com/office/powerpoint/2010/main" val="3640965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548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254CDC2-FF27-4BDA-A0E7-81E78705FCE1}"/>
              </a:ext>
            </a:extLst>
          </p:cNvPr>
          <p:cNvSpPr>
            <a:spLocks noGrp="1"/>
          </p:cNvSpPr>
          <p:nvPr>
            <p:ph idx="1"/>
          </p:nvPr>
        </p:nvSpPr>
        <p:spPr>
          <a:xfrm>
            <a:off x="3810289" y="335049"/>
            <a:ext cx="3070055" cy="4236951"/>
          </a:xfrm>
        </p:spPr>
        <p:txBody>
          <a:bodyPr>
            <a:normAutofit/>
          </a:bodyPr>
          <a:lstStyle/>
          <a:p>
            <a:pPr marL="0" indent="0">
              <a:lnSpc>
                <a:spcPct val="120000"/>
              </a:lnSpc>
              <a:spcBef>
                <a:spcPts val="268"/>
              </a:spcBef>
              <a:buNone/>
            </a:pPr>
            <a:r>
              <a:rPr lang="de-DE" sz="1400" b="1" dirty="0">
                <a:solidFill>
                  <a:schemeClr val="bg1"/>
                </a:solidFill>
              </a:rPr>
              <a:t>Anfahrt &amp; Hinweise</a:t>
            </a:r>
            <a:endParaRPr lang="de-DE" sz="1400" dirty="0">
              <a:solidFill>
                <a:schemeClr val="bg1"/>
              </a:solidFill>
            </a:endParaRPr>
          </a:p>
          <a:p>
            <a:pPr marL="0" indent="0">
              <a:lnSpc>
                <a:spcPct val="120000"/>
              </a:lnSpc>
              <a:spcBef>
                <a:spcPts val="1200"/>
              </a:spcBef>
              <a:buNone/>
            </a:pPr>
            <a:r>
              <a:rPr lang="de-DE" sz="1200" b="1" dirty="0">
                <a:solidFill>
                  <a:schemeClr val="bg1"/>
                </a:solidFill>
              </a:rPr>
              <a:t>FEL Gastonscheune</a:t>
            </a:r>
          </a:p>
          <a:p>
            <a:pPr marL="0" indent="0">
              <a:lnSpc>
                <a:spcPct val="120000"/>
              </a:lnSpc>
              <a:spcBef>
                <a:spcPts val="600"/>
              </a:spcBef>
              <a:buNone/>
            </a:pPr>
            <a:r>
              <a:rPr lang="de-DE" sz="1100" dirty="0" err="1">
                <a:solidFill>
                  <a:schemeClr val="bg1"/>
                </a:solidFill>
              </a:rPr>
              <a:t>Steingruberstraße</a:t>
            </a:r>
            <a:r>
              <a:rPr lang="de-DE" sz="1100" dirty="0">
                <a:solidFill>
                  <a:schemeClr val="bg1"/>
                </a:solidFill>
              </a:rPr>
              <a:t> 3 (Nebengebäude)</a:t>
            </a:r>
          </a:p>
          <a:p>
            <a:pPr marL="0" indent="0">
              <a:lnSpc>
                <a:spcPct val="120000"/>
              </a:lnSpc>
              <a:spcBef>
                <a:spcPts val="0"/>
              </a:spcBef>
              <a:buNone/>
            </a:pPr>
            <a:r>
              <a:rPr lang="de-DE" sz="1100" dirty="0">
                <a:solidFill>
                  <a:schemeClr val="bg1"/>
                </a:solidFill>
              </a:rPr>
              <a:t>91746 Weidenbach</a:t>
            </a:r>
          </a:p>
        </p:txBody>
      </p:sp>
      <p:sp>
        <p:nvSpPr>
          <p:cNvPr id="26" name="Textfeld 25">
            <a:extLst>
              <a:ext uri="{FF2B5EF4-FFF2-40B4-BE49-F238E27FC236}">
                <a16:creationId xmlns:a16="http://schemas.microsoft.com/office/drawing/2014/main" id="{68176161-685E-48B9-A791-B40C89D7B753}"/>
              </a:ext>
            </a:extLst>
          </p:cNvPr>
          <p:cNvSpPr txBox="1"/>
          <p:nvPr/>
        </p:nvSpPr>
        <p:spPr>
          <a:xfrm>
            <a:off x="3810285" y="5309437"/>
            <a:ext cx="3070055" cy="1762342"/>
          </a:xfrm>
          <a:prstGeom prst="rect">
            <a:avLst/>
          </a:prstGeom>
          <a:noFill/>
        </p:spPr>
        <p:txBody>
          <a:bodyPr wrap="square" rtlCol="0">
            <a:spAutoFit/>
          </a:bodyPr>
          <a:lstStyle/>
          <a:p>
            <a:pPr defTabSz="457203"/>
            <a:r>
              <a:rPr lang="de-DE" sz="1200" b="1" dirty="0">
                <a:solidFill>
                  <a:prstClr val="white"/>
                </a:solidFill>
                <a:latin typeface="Calibri" panose="020F0502020204030204"/>
              </a:rPr>
              <a:t>Hinweise</a:t>
            </a:r>
            <a:endParaRPr lang="de-DE" sz="1200" dirty="0">
              <a:solidFill>
                <a:prstClr val="white"/>
              </a:solidFill>
              <a:latin typeface="Calibri" panose="020F0502020204030204"/>
            </a:endParaRPr>
          </a:p>
          <a:p>
            <a:pPr defTabSz="457203">
              <a:lnSpc>
                <a:spcPct val="120000"/>
              </a:lnSpc>
            </a:pPr>
            <a:r>
              <a:rPr lang="de-DE" sz="1100" dirty="0">
                <a:solidFill>
                  <a:prstClr val="white"/>
                </a:solidFill>
                <a:latin typeface="Calibri" panose="020F0502020204030204"/>
              </a:rPr>
              <a:t>Unterbringung in Einzelzimmern im Gästehaus der Landwirtschaftlichen Lehranstalten.</a:t>
            </a:r>
          </a:p>
          <a:p>
            <a:pPr defTabSz="457203">
              <a:lnSpc>
                <a:spcPct val="120000"/>
              </a:lnSpc>
              <a:spcBef>
                <a:spcPts val="600"/>
              </a:spcBef>
            </a:pPr>
            <a:r>
              <a:rPr lang="de-DE" sz="1100" dirty="0">
                <a:solidFill>
                  <a:prstClr val="white"/>
                </a:solidFill>
                <a:latin typeface="Calibri" panose="020F0502020204030204"/>
              </a:rPr>
              <a:t>Im Rahmen der Veranstaltung werden Fotos gemacht. Mit der Teilnahme am Seminar erklären Sie sich einverstanden, dass die Aufnahmen im Rahmen von Presse- und Öffentlichkeitsarbeit des Bezirks Mittelfranken verwendet werden dürfen.</a:t>
            </a:r>
          </a:p>
        </p:txBody>
      </p:sp>
      <p:sp>
        <p:nvSpPr>
          <p:cNvPr id="9" name="Inhaltsplatzhalter 2">
            <a:extLst>
              <a:ext uri="{FF2B5EF4-FFF2-40B4-BE49-F238E27FC236}">
                <a16:creationId xmlns:a16="http://schemas.microsoft.com/office/drawing/2014/main" id="{9D2FA8A6-1EDD-463B-B964-A621EF764E76}"/>
              </a:ext>
            </a:extLst>
          </p:cNvPr>
          <p:cNvSpPr txBox="1">
            <a:spLocks/>
          </p:cNvSpPr>
          <p:nvPr/>
        </p:nvSpPr>
        <p:spPr>
          <a:xfrm>
            <a:off x="227362" y="335047"/>
            <a:ext cx="3070055" cy="4236951"/>
          </a:xfrm>
          <a:prstGeom prst="rect">
            <a:avLst/>
          </a:prstGeom>
        </p:spPr>
        <p:txBody>
          <a:bodyPr vert="horz" lIns="100796" tIns="50398" rIns="100796" bIns="50398" rtlCol="0">
            <a:normAutofit/>
          </a:bodyPr>
          <a:lstStyle>
            <a:lvl1pPr marL="80839" indent="-80839" algn="l" defTabSz="323356" rtl="0" eaLnBrk="1" latinLnBrk="0" hangingPunct="1">
              <a:lnSpc>
                <a:spcPct val="90000"/>
              </a:lnSpc>
              <a:spcBef>
                <a:spcPts val="354"/>
              </a:spcBef>
              <a:buFont typeface="Arial" panose="020B0604020202020204" pitchFamily="34" charset="0"/>
              <a:buChar char="•"/>
              <a:defRPr sz="990" kern="1200">
                <a:solidFill>
                  <a:schemeClr val="tx1"/>
                </a:solidFill>
                <a:latin typeface="+mn-lt"/>
                <a:ea typeface="+mn-ea"/>
                <a:cs typeface="+mn-cs"/>
              </a:defRPr>
            </a:lvl1pPr>
            <a:lvl2pPr marL="242517" indent="-80839" algn="l" defTabSz="323356" rtl="0" eaLnBrk="1" latinLnBrk="0" hangingPunct="1">
              <a:lnSpc>
                <a:spcPct val="90000"/>
              </a:lnSpc>
              <a:spcBef>
                <a:spcPts val="177"/>
              </a:spcBef>
              <a:buFont typeface="Arial" panose="020B0604020202020204" pitchFamily="34" charset="0"/>
              <a:buChar char="•"/>
              <a:defRPr sz="849" kern="1200">
                <a:solidFill>
                  <a:schemeClr val="tx1"/>
                </a:solidFill>
                <a:latin typeface="+mn-lt"/>
                <a:ea typeface="+mn-ea"/>
                <a:cs typeface="+mn-cs"/>
              </a:defRPr>
            </a:lvl2pPr>
            <a:lvl3pPr marL="404195" indent="-80839" algn="l" defTabSz="323356" rtl="0" eaLnBrk="1" latinLnBrk="0" hangingPunct="1">
              <a:lnSpc>
                <a:spcPct val="90000"/>
              </a:lnSpc>
              <a:spcBef>
                <a:spcPts val="177"/>
              </a:spcBef>
              <a:buFont typeface="Arial" panose="020B0604020202020204" pitchFamily="34" charset="0"/>
              <a:buChar char="•"/>
              <a:defRPr sz="708" kern="1200">
                <a:solidFill>
                  <a:schemeClr val="tx1"/>
                </a:solidFill>
                <a:latin typeface="+mn-lt"/>
                <a:ea typeface="+mn-ea"/>
                <a:cs typeface="+mn-cs"/>
              </a:defRPr>
            </a:lvl3pPr>
            <a:lvl4pPr marL="565873"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4pPr>
            <a:lvl5pPr marL="727552"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5pPr>
            <a:lvl6pPr marL="889229"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6pPr>
            <a:lvl7pPr marL="1050908"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7pPr>
            <a:lvl8pPr marL="1212585"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8pPr>
            <a:lvl9pPr marL="1374264" indent="-80839" algn="l" defTabSz="323356" rtl="0" eaLnBrk="1" latinLnBrk="0" hangingPunct="1">
              <a:lnSpc>
                <a:spcPct val="90000"/>
              </a:lnSpc>
              <a:spcBef>
                <a:spcPts val="177"/>
              </a:spcBef>
              <a:buFont typeface="Arial" panose="020B0604020202020204" pitchFamily="34" charset="0"/>
              <a:buChar char="•"/>
              <a:defRPr sz="637" kern="1200">
                <a:solidFill>
                  <a:schemeClr val="tx1"/>
                </a:solidFill>
                <a:latin typeface="+mn-lt"/>
                <a:ea typeface="+mn-ea"/>
                <a:cs typeface="+mn-cs"/>
              </a:defRPr>
            </a:lvl9pPr>
          </a:lstStyle>
          <a:p>
            <a:pPr marL="0" indent="0">
              <a:lnSpc>
                <a:spcPct val="120000"/>
              </a:lnSpc>
              <a:spcBef>
                <a:spcPts val="268"/>
              </a:spcBef>
              <a:buNone/>
            </a:pPr>
            <a:r>
              <a:rPr lang="de-DE" sz="1400" b="1" dirty="0">
                <a:solidFill>
                  <a:schemeClr val="bg1"/>
                </a:solidFill>
              </a:rPr>
              <a:t>Kontakt</a:t>
            </a:r>
            <a:endParaRPr lang="de-DE" sz="1400" dirty="0">
              <a:solidFill>
                <a:schemeClr val="bg1"/>
              </a:solidFill>
            </a:endParaRPr>
          </a:p>
          <a:p>
            <a:pPr marL="0" indent="0">
              <a:lnSpc>
                <a:spcPct val="120000"/>
              </a:lnSpc>
              <a:spcBef>
                <a:spcPts val="0"/>
              </a:spcBef>
              <a:buNone/>
            </a:pPr>
            <a:endParaRPr lang="de-DE" sz="1100" b="1" dirty="0">
              <a:solidFill>
                <a:schemeClr val="bg1"/>
              </a:solidFill>
            </a:endParaRPr>
          </a:p>
          <a:p>
            <a:pPr marL="0" indent="0">
              <a:lnSpc>
                <a:spcPct val="120000"/>
              </a:lnSpc>
              <a:spcBef>
                <a:spcPts val="0"/>
              </a:spcBef>
              <a:buNone/>
            </a:pPr>
            <a:r>
              <a:rPr lang="de-DE" sz="1100" b="1" dirty="0">
                <a:solidFill>
                  <a:schemeClr val="bg1"/>
                </a:solidFill>
              </a:rPr>
              <a:t>Landwirtschaftliche Lehranstalten Triesdorf</a:t>
            </a:r>
          </a:p>
          <a:p>
            <a:pPr marL="0" indent="0">
              <a:lnSpc>
                <a:spcPct val="120000"/>
              </a:lnSpc>
              <a:spcBef>
                <a:spcPts val="0"/>
              </a:spcBef>
              <a:buNone/>
            </a:pPr>
            <a:r>
              <a:rPr lang="de-DE" sz="1100" b="1" dirty="0">
                <a:solidFill>
                  <a:schemeClr val="bg1"/>
                </a:solidFill>
              </a:rPr>
              <a:t>Fachzentrum für Energie und Landtechnik</a:t>
            </a:r>
          </a:p>
          <a:p>
            <a:pPr marL="0" indent="0">
              <a:lnSpc>
                <a:spcPct val="120000"/>
              </a:lnSpc>
              <a:spcBef>
                <a:spcPts val="600"/>
              </a:spcBef>
              <a:buNone/>
            </a:pPr>
            <a:r>
              <a:rPr lang="de-DE" sz="1100" dirty="0" err="1">
                <a:solidFill>
                  <a:schemeClr val="bg1"/>
                </a:solidFill>
              </a:rPr>
              <a:t>Seckendorffstraße</a:t>
            </a:r>
            <a:r>
              <a:rPr lang="de-DE" sz="1100" dirty="0">
                <a:solidFill>
                  <a:schemeClr val="bg1"/>
                </a:solidFill>
              </a:rPr>
              <a:t> 2</a:t>
            </a:r>
          </a:p>
          <a:p>
            <a:pPr marL="0" indent="0">
              <a:lnSpc>
                <a:spcPct val="120000"/>
              </a:lnSpc>
              <a:spcBef>
                <a:spcPts val="0"/>
              </a:spcBef>
              <a:buNone/>
            </a:pPr>
            <a:r>
              <a:rPr lang="de-DE" sz="1100" dirty="0">
                <a:solidFill>
                  <a:schemeClr val="bg1"/>
                </a:solidFill>
              </a:rPr>
              <a:t>91746 Weidenbach</a:t>
            </a:r>
          </a:p>
          <a:p>
            <a:pPr marL="0" indent="0">
              <a:lnSpc>
                <a:spcPct val="120000"/>
              </a:lnSpc>
              <a:spcBef>
                <a:spcPts val="0"/>
              </a:spcBef>
              <a:buNone/>
            </a:pPr>
            <a:r>
              <a:rPr lang="de-DE" sz="1100" dirty="0">
                <a:solidFill>
                  <a:schemeClr val="bg1"/>
                </a:solidFill>
              </a:rPr>
              <a:t>Telefon 09826 18-2002</a:t>
            </a:r>
          </a:p>
          <a:p>
            <a:pPr marL="0" indent="0">
              <a:lnSpc>
                <a:spcPct val="120000"/>
              </a:lnSpc>
              <a:spcBef>
                <a:spcPts val="0"/>
              </a:spcBef>
              <a:buNone/>
            </a:pPr>
            <a:r>
              <a:rPr lang="de-DE" sz="1100" dirty="0">
                <a:solidFill>
                  <a:schemeClr val="bg1"/>
                </a:solidFill>
              </a:rPr>
              <a:t>fel@triesdorf.de</a:t>
            </a:r>
          </a:p>
          <a:p>
            <a:pPr marL="0" indent="0">
              <a:lnSpc>
                <a:spcPct val="120000"/>
              </a:lnSpc>
              <a:spcBef>
                <a:spcPts val="600"/>
              </a:spcBef>
              <a:buNone/>
            </a:pPr>
            <a:r>
              <a:rPr lang="de-DE" sz="1100" dirty="0">
                <a:solidFill>
                  <a:schemeClr val="bg1"/>
                </a:solidFill>
              </a:rPr>
              <a:t>Das Bildungszentrum Triesdorf ist in der </a:t>
            </a:r>
            <a:r>
              <a:rPr lang="de-DE" sz="1100" dirty="0" err="1">
                <a:solidFill>
                  <a:schemeClr val="bg1"/>
                </a:solidFill>
              </a:rPr>
              <a:t>Zusam-menstellung</a:t>
            </a:r>
            <a:r>
              <a:rPr lang="de-DE" sz="1100" dirty="0">
                <a:solidFill>
                  <a:schemeClr val="bg1"/>
                </a:solidFill>
              </a:rPr>
              <a:t> der Bildungsangebote einzigartig in Deutschland. Es deckt eine Vielzahl an </a:t>
            </a:r>
            <a:r>
              <a:rPr lang="de-DE" sz="1100" dirty="0" err="1">
                <a:solidFill>
                  <a:schemeClr val="bg1"/>
                </a:solidFill>
              </a:rPr>
              <a:t>Ausbil-dungsmöglichkeiten</a:t>
            </a:r>
            <a:r>
              <a:rPr lang="de-DE" sz="1100" dirty="0">
                <a:solidFill>
                  <a:schemeClr val="bg1"/>
                </a:solidFill>
              </a:rPr>
              <a:t> im Bereich Agrarwirtschaft, Ernährungs- und Lebensmittelwirtschaft sowie Umweltsicherung ab.</a:t>
            </a:r>
          </a:p>
          <a:p>
            <a:pPr marL="0" indent="0">
              <a:lnSpc>
                <a:spcPct val="120000"/>
              </a:lnSpc>
              <a:spcBef>
                <a:spcPts val="600"/>
              </a:spcBef>
              <a:buNone/>
            </a:pPr>
            <a:r>
              <a:rPr lang="de-DE" sz="1100" dirty="0">
                <a:solidFill>
                  <a:schemeClr val="bg1"/>
                </a:solidFill>
              </a:rPr>
              <a:t>Für Auskünfte und Fragen stehen wir Ihnen gerne zur Verfügung oder besuchen Sie unser </a:t>
            </a:r>
            <a:r>
              <a:rPr lang="de-DE" sz="1100" dirty="0" err="1">
                <a:solidFill>
                  <a:schemeClr val="bg1"/>
                </a:solidFill>
              </a:rPr>
              <a:t>Infozen-trum</a:t>
            </a:r>
            <a:r>
              <a:rPr lang="de-DE" sz="1100" dirty="0">
                <a:solidFill>
                  <a:schemeClr val="bg1"/>
                </a:solidFill>
              </a:rPr>
              <a:t> – wir freuen uns auf Sie. Die Landwirtschaft-</a:t>
            </a:r>
            <a:r>
              <a:rPr lang="de-DE" sz="1100" dirty="0" err="1">
                <a:solidFill>
                  <a:schemeClr val="bg1"/>
                </a:solidFill>
              </a:rPr>
              <a:t>lichen</a:t>
            </a:r>
            <a:r>
              <a:rPr lang="de-DE" sz="1100" dirty="0">
                <a:solidFill>
                  <a:schemeClr val="bg1"/>
                </a:solidFill>
              </a:rPr>
              <a:t> Lehranstalten sind eine Einrichtung des Bezirks Mittelfranken.</a:t>
            </a:r>
          </a:p>
        </p:txBody>
      </p:sp>
      <p:sp>
        <p:nvSpPr>
          <p:cNvPr id="16" name="Textfeld 15">
            <a:extLst>
              <a:ext uri="{FF2B5EF4-FFF2-40B4-BE49-F238E27FC236}">
                <a16:creationId xmlns:a16="http://schemas.microsoft.com/office/drawing/2014/main" id="{EF006DF3-1A44-46AC-B74A-FA6EF7A4ABE8}"/>
              </a:ext>
            </a:extLst>
          </p:cNvPr>
          <p:cNvSpPr txBox="1"/>
          <p:nvPr/>
        </p:nvSpPr>
        <p:spPr>
          <a:xfrm>
            <a:off x="227362" y="6955678"/>
            <a:ext cx="1256306" cy="253916"/>
          </a:xfrm>
          <a:prstGeom prst="rect">
            <a:avLst/>
          </a:prstGeom>
          <a:noFill/>
        </p:spPr>
        <p:txBody>
          <a:bodyPr wrap="square" rtlCol="0">
            <a:spAutoFit/>
          </a:bodyPr>
          <a:lstStyle/>
          <a:p>
            <a:pPr defTabSz="457203"/>
            <a:r>
              <a:rPr lang="de-DE" sz="1050" dirty="0">
                <a:solidFill>
                  <a:prstClr val="white"/>
                </a:solidFill>
                <a:latin typeface="Calibri" panose="020F0502020204030204"/>
              </a:rPr>
              <a:t>www.triesdorf.de</a:t>
            </a:r>
          </a:p>
        </p:txBody>
      </p:sp>
      <p:sp>
        <p:nvSpPr>
          <p:cNvPr id="17" name="Textfeld 16">
            <a:extLst>
              <a:ext uri="{FF2B5EF4-FFF2-40B4-BE49-F238E27FC236}">
                <a16:creationId xmlns:a16="http://schemas.microsoft.com/office/drawing/2014/main" id="{E0EB4A96-4F74-4FC7-837D-44CD9E9BDDA6}"/>
              </a:ext>
            </a:extLst>
          </p:cNvPr>
          <p:cNvSpPr txBox="1"/>
          <p:nvPr/>
        </p:nvSpPr>
        <p:spPr>
          <a:xfrm>
            <a:off x="7161265" y="938050"/>
            <a:ext cx="3448339" cy="2371034"/>
          </a:xfrm>
          <a:prstGeom prst="rect">
            <a:avLst/>
          </a:prstGeom>
          <a:noFill/>
        </p:spPr>
        <p:txBody>
          <a:bodyPr wrap="square" rtlCol="0">
            <a:spAutoFit/>
          </a:bodyPr>
          <a:lstStyle/>
          <a:p>
            <a:pPr algn="ctr" defTabSz="457203">
              <a:defRPr/>
            </a:pPr>
            <a:r>
              <a:rPr lang="de-DE" sz="2944" b="1" dirty="0">
                <a:solidFill>
                  <a:prstClr val="white"/>
                </a:solidFill>
                <a:latin typeface="Calibri Light" panose="020F0302020204030204"/>
              </a:rPr>
              <a:t>Schweißkurs</a:t>
            </a:r>
          </a:p>
          <a:p>
            <a:pPr algn="ctr" defTabSz="457203">
              <a:lnSpc>
                <a:spcPct val="120000"/>
              </a:lnSpc>
              <a:spcBef>
                <a:spcPts val="1800"/>
              </a:spcBef>
              <a:defRPr/>
            </a:pPr>
            <a:br>
              <a:rPr lang="de-DE" sz="2944" dirty="0">
                <a:solidFill>
                  <a:prstClr val="white"/>
                </a:solidFill>
                <a:latin typeface="Calibri Light" panose="020F0302020204030204"/>
              </a:rPr>
            </a:br>
            <a:r>
              <a:rPr lang="de-DE" sz="2944" dirty="0">
                <a:solidFill>
                  <a:prstClr val="white"/>
                </a:solidFill>
                <a:latin typeface="Calibri Light" panose="020F0302020204030204"/>
              </a:rPr>
              <a:t>für Erwachsene</a:t>
            </a:r>
            <a:br>
              <a:rPr lang="de-DE" sz="2944" dirty="0">
                <a:solidFill>
                  <a:prstClr val="white"/>
                </a:solidFill>
                <a:latin typeface="Calibri Light" panose="020F0302020204030204"/>
              </a:rPr>
            </a:br>
            <a:r>
              <a:rPr lang="de-DE" sz="2944" dirty="0">
                <a:solidFill>
                  <a:prstClr val="white"/>
                </a:solidFill>
                <a:latin typeface="Calibri Light" panose="020F0302020204030204"/>
              </a:rPr>
              <a:t>04.12.2026</a:t>
            </a:r>
            <a:endParaRPr lang="de-DE" sz="2200" dirty="0">
              <a:solidFill>
                <a:prstClr val="white"/>
              </a:solidFill>
              <a:latin typeface="Calibri Light" panose="020F0302020204030204"/>
            </a:endParaRPr>
          </a:p>
        </p:txBody>
      </p:sp>
      <p:pic>
        <p:nvPicPr>
          <p:cNvPr id="18" name="Grafik 17">
            <a:extLst>
              <a:ext uri="{FF2B5EF4-FFF2-40B4-BE49-F238E27FC236}">
                <a16:creationId xmlns:a16="http://schemas.microsoft.com/office/drawing/2014/main" id="{5AB9C61B-249B-4A83-B638-04C3D1FFF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755" y="345721"/>
            <a:ext cx="485748" cy="382770"/>
          </a:xfrm>
          <a:prstGeom prst="rect">
            <a:avLst/>
          </a:prstGeom>
        </p:spPr>
      </p:pic>
      <p:pic>
        <p:nvPicPr>
          <p:cNvPr id="19" name="Grafik 18">
            <a:extLst>
              <a:ext uri="{FF2B5EF4-FFF2-40B4-BE49-F238E27FC236}">
                <a16:creationId xmlns:a16="http://schemas.microsoft.com/office/drawing/2014/main" id="{78B078FC-EDED-450D-8A11-CA1833D19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361" y="345721"/>
            <a:ext cx="632090" cy="469604"/>
          </a:xfrm>
          <a:prstGeom prst="rect">
            <a:avLst/>
          </a:prstGeom>
        </p:spPr>
      </p:pic>
      <p:pic>
        <p:nvPicPr>
          <p:cNvPr id="20" name="Grafik 19">
            <a:extLst>
              <a:ext uri="{FF2B5EF4-FFF2-40B4-BE49-F238E27FC236}">
                <a16:creationId xmlns:a16="http://schemas.microsoft.com/office/drawing/2014/main" id="{90D0E287-A888-49F3-A862-525A6CE7FD37}"/>
              </a:ext>
            </a:extLst>
          </p:cNvPr>
          <p:cNvPicPr>
            <a:picLocks noChangeAspect="1"/>
          </p:cNvPicPr>
          <p:nvPr/>
        </p:nvPicPr>
        <p:blipFill rotWithShape="1">
          <a:blip r:embed="rId4">
            <a:extLst>
              <a:ext uri="{28A0092B-C50C-407E-A947-70E740481C1C}">
                <a14:useLocalDpi xmlns:a14="http://schemas.microsoft.com/office/drawing/2010/main" val="0"/>
              </a:ext>
            </a:extLst>
          </a:blip>
          <a:srcRect l="30735" t="13090" r="1247" b="14443"/>
          <a:stretch/>
        </p:blipFill>
        <p:spPr>
          <a:xfrm>
            <a:off x="7129463" y="3886169"/>
            <a:ext cx="3562350" cy="2846536"/>
          </a:xfrm>
          <a:prstGeom prst="rect">
            <a:avLst/>
          </a:prstGeom>
        </p:spPr>
      </p:pic>
      <p:sp>
        <p:nvSpPr>
          <p:cNvPr id="21" name="Textfeld 20">
            <a:extLst>
              <a:ext uri="{FF2B5EF4-FFF2-40B4-BE49-F238E27FC236}">
                <a16:creationId xmlns:a16="http://schemas.microsoft.com/office/drawing/2014/main" id="{2A5B3187-C930-4793-A94B-C807C551F0E2}"/>
              </a:ext>
            </a:extLst>
          </p:cNvPr>
          <p:cNvSpPr txBox="1"/>
          <p:nvPr/>
        </p:nvSpPr>
        <p:spPr>
          <a:xfrm>
            <a:off x="7261075" y="6697915"/>
            <a:ext cx="3070054" cy="769441"/>
          </a:xfrm>
          <a:prstGeom prst="rect">
            <a:avLst/>
          </a:prstGeom>
          <a:noFill/>
        </p:spPr>
        <p:txBody>
          <a:bodyPr wrap="square" rtlCol="0">
            <a:spAutoFit/>
          </a:bodyPr>
          <a:lstStyle/>
          <a:p>
            <a:pPr algn="ctr" defTabSz="457203"/>
            <a:r>
              <a:rPr lang="de-DE" sz="2200" dirty="0">
                <a:solidFill>
                  <a:prstClr val="white"/>
                </a:solidFill>
                <a:latin typeface="Calibri Light" panose="020F0302020204030204"/>
              </a:rPr>
              <a:t>Fachzentrum für Energie &amp; Landtechnik</a:t>
            </a:r>
          </a:p>
        </p:txBody>
      </p:sp>
      <p:sp>
        <p:nvSpPr>
          <p:cNvPr id="24" name="Textfeld 23">
            <a:extLst>
              <a:ext uri="{FF2B5EF4-FFF2-40B4-BE49-F238E27FC236}">
                <a16:creationId xmlns:a16="http://schemas.microsoft.com/office/drawing/2014/main" id="{8950D729-6733-2FE9-D01A-AC07D775BF19}"/>
              </a:ext>
            </a:extLst>
          </p:cNvPr>
          <p:cNvSpPr txBox="1"/>
          <p:nvPr/>
        </p:nvSpPr>
        <p:spPr>
          <a:xfrm>
            <a:off x="3810285" y="4111208"/>
            <a:ext cx="2859836" cy="819327"/>
          </a:xfrm>
          <a:prstGeom prst="rect">
            <a:avLst/>
          </a:prstGeom>
          <a:noFill/>
        </p:spPr>
        <p:txBody>
          <a:bodyPr wrap="square">
            <a:spAutoFit/>
          </a:bodyPr>
          <a:lstStyle/>
          <a:p>
            <a:pPr marL="0" indent="0">
              <a:lnSpc>
                <a:spcPct val="120000"/>
              </a:lnSpc>
              <a:spcBef>
                <a:spcPts val="600"/>
              </a:spcBef>
              <a:buNone/>
            </a:pPr>
            <a:r>
              <a:rPr lang="de-DE" sz="1200" b="1" dirty="0">
                <a:solidFill>
                  <a:prstClr val="white"/>
                </a:solidFill>
                <a:latin typeface="Calibri" panose="020F0502020204030204"/>
              </a:rPr>
              <a:t>Parken:</a:t>
            </a:r>
            <a:r>
              <a:rPr lang="de-DE" sz="1200" dirty="0">
                <a:solidFill>
                  <a:schemeClr val="bg1"/>
                </a:solidFill>
              </a:rPr>
              <a:t> </a:t>
            </a:r>
          </a:p>
          <a:p>
            <a:pPr marL="0" indent="0">
              <a:lnSpc>
                <a:spcPct val="120000"/>
              </a:lnSpc>
              <a:spcBef>
                <a:spcPts val="600"/>
              </a:spcBef>
              <a:buNone/>
            </a:pPr>
            <a:r>
              <a:rPr lang="de-DE" sz="1200" dirty="0">
                <a:solidFill>
                  <a:schemeClr val="bg1"/>
                </a:solidFill>
              </a:rPr>
              <a:t>Parkplatz HSWT oder am Milchgewinnungszentrum</a:t>
            </a:r>
          </a:p>
        </p:txBody>
      </p:sp>
      <p:pic>
        <p:nvPicPr>
          <p:cNvPr id="4" name="Grafik 3">
            <a:extLst>
              <a:ext uri="{FF2B5EF4-FFF2-40B4-BE49-F238E27FC236}">
                <a16:creationId xmlns:a16="http://schemas.microsoft.com/office/drawing/2014/main" id="{AA42D814-2912-7B31-6906-4DF5232C1CD2}"/>
              </a:ext>
            </a:extLst>
          </p:cNvPr>
          <p:cNvPicPr>
            <a:picLocks noChangeAspect="1"/>
          </p:cNvPicPr>
          <p:nvPr/>
        </p:nvPicPr>
        <p:blipFill>
          <a:blip r:embed="rId5">
            <a:extLst>
              <a:ext uri="{28A0092B-C50C-407E-A947-70E740481C1C}">
                <a14:useLocalDpi xmlns:a14="http://schemas.microsoft.com/office/drawing/2010/main" val="0"/>
              </a:ext>
            </a:extLst>
          </a:blip>
          <a:srcRect l="42853" t="24145" r="33318" b="48128"/>
          <a:stretch/>
        </p:blipFill>
        <p:spPr>
          <a:xfrm>
            <a:off x="3910141" y="1811823"/>
            <a:ext cx="2964141" cy="2299385"/>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Ellipse 4">
            <a:extLst>
              <a:ext uri="{FF2B5EF4-FFF2-40B4-BE49-F238E27FC236}">
                <a16:creationId xmlns:a16="http://schemas.microsoft.com/office/drawing/2014/main" id="{8DCE60BB-C776-146B-2B1E-1FF3364874ED}"/>
              </a:ext>
            </a:extLst>
          </p:cNvPr>
          <p:cNvSpPr/>
          <p:nvPr/>
        </p:nvSpPr>
        <p:spPr>
          <a:xfrm>
            <a:off x="4951729" y="2360852"/>
            <a:ext cx="534327" cy="62197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DAC3CED4-8F00-FE1B-1474-DBF2A6FDA0D0}"/>
              </a:ext>
            </a:extLst>
          </p:cNvPr>
          <p:cNvSpPr/>
          <p:nvPr/>
        </p:nvSpPr>
        <p:spPr>
          <a:xfrm>
            <a:off x="5859304" y="1960076"/>
            <a:ext cx="277560" cy="41295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P</a:t>
            </a:r>
          </a:p>
        </p:txBody>
      </p:sp>
      <p:pic>
        <p:nvPicPr>
          <p:cNvPr id="8" name="Grafik 7">
            <a:extLst>
              <a:ext uri="{FF2B5EF4-FFF2-40B4-BE49-F238E27FC236}">
                <a16:creationId xmlns:a16="http://schemas.microsoft.com/office/drawing/2014/main" id="{01E9E920-B113-7BDD-5D9B-E1A55785C87E}"/>
              </a:ext>
            </a:extLst>
          </p:cNvPr>
          <p:cNvPicPr>
            <a:picLocks noChangeAspect="1"/>
          </p:cNvPicPr>
          <p:nvPr/>
        </p:nvPicPr>
        <p:blipFill>
          <a:blip r:embed="rId6">
            <a:extLst>
              <a:ext uri="{28A0092B-C50C-407E-A947-70E740481C1C}">
                <a14:useLocalDpi xmlns:a14="http://schemas.microsoft.com/office/drawing/2010/main" val="0"/>
              </a:ext>
            </a:extLst>
          </a:blip>
          <a:srcRect l="2913" t="8324"/>
          <a:stretch/>
        </p:blipFill>
        <p:spPr>
          <a:xfrm>
            <a:off x="288948" y="4720344"/>
            <a:ext cx="2946882" cy="2086988"/>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11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254CDC2-FF27-4BDA-A0E7-81E78705FCE1}"/>
              </a:ext>
            </a:extLst>
          </p:cNvPr>
          <p:cNvSpPr>
            <a:spLocks noGrp="1"/>
          </p:cNvSpPr>
          <p:nvPr>
            <p:ph idx="1"/>
          </p:nvPr>
        </p:nvSpPr>
        <p:spPr>
          <a:xfrm>
            <a:off x="3802569" y="118116"/>
            <a:ext cx="3086675" cy="6823198"/>
          </a:xfrm>
        </p:spPr>
        <p:txBody>
          <a:bodyPr>
            <a:noAutofit/>
          </a:bodyPr>
          <a:lstStyle/>
          <a:p>
            <a:pPr marL="0" indent="0">
              <a:lnSpc>
                <a:spcPct val="120000"/>
              </a:lnSpc>
              <a:spcBef>
                <a:spcPts val="268"/>
              </a:spcBef>
              <a:buNone/>
            </a:pPr>
            <a:endParaRPr lang="de-DE" sz="1100" dirty="0">
              <a:solidFill>
                <a:srgbClr val="245481"/>
              </a:solidFill>
            </a:endParaRPr>
          </a:p>
          <a:p>
            <a:pPr marL="0" indent="0">
              <a:lnSpc>
                <a:spcPct val="120000"/>
              </a:lnSpc>
              <a:spcBef>
                <a:spcPts val="1200"/>
              </a:spcBef>
              <a:buNone/>
            </a:pPr>
            <a:endParaRPr lang="de-DE" sz="1100" b="1" dirty="0">
              <a:solidFill>
                <a:srgbClr val="245481"/>
              </a:solidFill>
            </a:endParaRPr>
          </a:p>
          <a:p>
            <a:pPr marL="0" indent="0">
              <a:lnSpc>
                <a:spcPct val="120000"/>
              </a:lnSpc>
              <a:spcBef>
                <a:spcPts val="1200"/>
              </a:spcBef>
              <a:buNone/>
            </a:pPr>
            <a:r>
              <a:rPr lang="de-DE" sz="1400" b="1" dirty="0">
                <a:solidFill>
                  <a:srgbClr val="245481"/>
                </a:solidFill>
              </a:rPr>
              <a:t> 8.00 – 12.00 h</a:t>
            </a:r>
          </a:p>
          <a:p>
            <a:pPr>
              <a:lnSpc>
                <a:spcPct val="100000"/>
              </a:lnSpc>
              <a:spcBef>
                <a:spcPts val="1200"/>
              </a:spcBef>
            </a:pPr>
            <a:r>
              <a:rPr lang="de-DE" sz="1200" dirty="0"/>
              <a:t>Vorstellung verschiedener Schweißtechniken und Schweißpositionen</a:t>
            </a:r>
          </a:p>
          <a:p>
            <a:pPr>
              <a:lnSpc>
                <a:spcPct val="100000"/>
              </a:lnSpc>
              <a:spcBef>
                <a:spcPts val="1200"/>
              </a:spcBef>
            </a:pPr>
            <a:r>
              <a:rPr lang="de-DE" sz="1200" dirty="0"/>
              <a:t>Verletzungsgefahren und Unfallverhütung</a:t>
            </a:r>
          </a:p>
          <a:p>
            <a:pPr>
              <a:lnSpc>
                <a:spcPct val="100000"/>
              </a:lnSpc>
              <a:spcBef>
                <a:spcPts val="1200"/>
              </a:spcBef>
            </a:pPr>
            <a:r>
              <a:rPr lang="de-DE" sz="1200" dirty="0"/>
              <a:t>Unterweisung in die Arbeitssicherheit</a:t>
            </a:r>
          </a:p>
          <a:p>
            <a:pPr>
              <a:lnSpc>
                <a:spcPct val="100000"/>
              </a:lnSpc>
              <a:spcBef>
                <a:spcPts val="1200"/>
              </a:spcBef>
            </a:pPr>
            <a:r>
              <a:rPr lang="de-DE" sz="1200" dirty="0"/>
              <a:t>Einführung in das Lichtbogenschweißen mit Elektroden</a:t>
            </a:r>
          </a:p>
          <a:p>
            <a:pPr>
              <a:lnSpc>
                <a:spcPct val="100000"/>
              </a:lnSpc>
              <a:spcBef>
                <a:spcPts val="1200"/>
              </a:spcBef>
            </a:pPr>
            <a:r>
              <a:rPr lang="de-DE" sz="1200" dirty="0"/>
              <a:t>Richtige Schweißnahtvorbereitung und Elektrodenauswahl</a:t>
            </a:r>
          </a:p>
          <a:p>
            <a:pPr>
              <a:lnSpc>
                <a:spcPct val="100000"/>
              </a:lnSpc>
              <a:spcBef>
                <a:spcPts val="1200"/>
              </a:spcBef>
            </a:pPr>
            <a:r>
              <a:rPr lang="de-DE" sz="1200" dirty="0"/>
              <a:t>Praktisches Schweißen von Kehlnähten in verschiedenen Schweißpositionen</a:t>
            </a:r>
          </a:p>
          <a:p>
            <a:pPr marL="0" indent="0">
              <a:lnSpc>
                <a:spcPct val="120000"/>
              </a:lnSpc>
              <a:spcBef>
                <a:spcPts val="268"/>
              </a:spcBef>
              <a:buNone/>
            </a:pPr>
            <a:endParaRPr lang="de-DE" sz="1200" dirty="0"/>
          </a:p>
          <a:p>
            <a:pPr marL="0" indent="0">
              <a:lnSpc>
                <a:spcPct val="120000"/>
              </a:lnSpc>
              <a:spcBef>
                <a:spcPts val="268"/>
              </a:spcBef>
              <a:buNone/>
            </a:pPr>
            <a:r>
              <a:rPr lang="de-DE" sz="1400" b="1" dirty="0">
                <a:solidFill>
                  <a:srgbClr val="245481"/>
                </a:solidFill>
              </a:rPr>
              <a:t>13.00 – 16.30 h</a:t>
            </a:r>
          </a:p>
          <a:p>
            <a:pPr lvl="0">
              <a:lnSpc>
                <a:spcPct val="100000"/>
              </a:lnSpc>
              <a:spcBef>
                <a:spcPts val="1200"/>
              </a:spcBef>
            </a:pPr>
            <a:r>
              <a:rPr lang="de-DE" sz="1200" dirty="0"/>
              <a:t>Werkstoffkunde</a:t>
            </a:r>
          </a:p>
          <a:p>
            <a:pPr lvl="0">
              <a:lnSpc>
                <a:spcPct val="100000"/>
              </a:lnSpc>
              <a:spcBef>
                <a:spcPts val="1200"/>
              </a:spcBef>
            </a:pPr>
            <a:r>
              <a:rPr lang="de-DE" sz="1200" dirty="0"/>
              <a:t>Einführung in das Schutzgasschweißen (MAG) &amp; Auswahl von Schweißdraht und Gas</a:t>
            </a:r>
          </a:p>
          <a:p>
            <a:pPr lvl="0">
              <a:lnSpc>
                <a:spcPct val="100000"/>
              </a:lnSpc>
              <a:spcBef>
                <a:spcPts val="1200"/>
              </a:spcBef>
            </a:pPr>
            <a:r>
              <a:rPr lang="de-DE" sz="1200" dirty="0"/>
              <a:t>Praktische Übungen Schutzgasschweißen (Kehlnähten, Ecknähten, I-Nähten)</a:t>
            </a:r>
          </a:p>
          <a:p>
            <a:pPr lvl="0">
              <a:lnSpc>
                <a:spcPct val="100000"/>
              </a:lnSpc>
              <a:spcBef>
                <a:spcPts val="1200"/>
              </a:spcBef>
            </a:pPr>
            <a:r>
              <a:rPr lang="de-DE" sz="1200" dirty="0"/>
              <a:t>Erfassen von Schweißnahtfehlern</a:t>
            </a:r>
          </a:p>
          <a:p>
            <a:pPr>
              <a:lnSpc>
                <a:spcPct val="100000"/>
              </a:lnSpc>
              <a:spcBef>
                <a:spcPts val="1200"/>
              </a:spcBef>
            </a:pPr>
            <a:r>
              <a:rPr lang="de-DE" sz="1200" dirty="0"/>
              <a:t>Anfertigung einer einfachen Projektarbeit </a:t>
            </a:r>
          </a:p>
          <a:p>
            <a:pPr marL="0" indent="0">
              <a:lnSpc>
                <a:spcPct val="120000"/>
              </a:lnSpc>
              <a:spcBef>
                <a:spcPts val="1200"/>
              </a:spcBef>
              <a:buNone/>
            </a:pPr>
            <a:endParaRPr lang="de-DE" sz="1200" b="1" dirty="0">
              <a:solidFill>
                <a:srgbClr val="245481"/>
              </a:solidFill>
            </a:endParaRPr>
          </a:p>
          <a:p>
            <a:pPr marL="0" indent="0">
              <a:lnSpc>
                <a:spcPct val="120000"/>
              </a:lnSpc>
              <a:spcBef>
                <a:spcPts val="1200"/>
              </a:spcBef>
              <a:buNone/>
            </a:pPr>
            <a:r>
              <a:rPr lang="de-DE" sz="1200" b="1" dirty="0">
                <a:solidFill>
                  <a:srgbClr val="245481"/>
                </a:solidFill>
              </a:rPr>
              <a:t>15:45</a:t>
            </a:r>
            <a:r>
              <a:rPr lang="de-DE" sz="1200" dirty="0">
                <a:solidFill>
                  <a:srgbClr val="245481"/>
                </a:solidFill>
              </a:rPr>
              <a:t> </a:t>
            </a:r>
            <a:r>
              <a:rPr lang="de-DE" sz="1200" b="1" dirty="0">
                <a:solidFill>
                  <a:srgbClr val="245481"/>
                </a:solidFill>
              </a:rPr>
              <a:t>Abschlussbesprechung &amp; Evaluierung</a:t>
            </a:r>
            <a:endParaRPr lang="de-DE" sz="1200" dirty="0"/>
          </a:p>
          <a:p>
            <a:pPr marL="0" indent="0">
              <a:lnSpc>
                <a:spcPct val="120000"/>
              </a:lnSpc>
              <a:spcBef>
                <a:spcPts val="1200"/>
              </a:spcBef>
              <a:buNone/>
            </a:pPr>
            <a:endParaRPr lang="de-DE" sz="1200" dirty="0"/>
          </a:p>
          <a:p>
            <a:pPr marL="0" indent="0">
              <a:lnSpc>
                <a:spcPct val="120000"/>
              </a:lnSpc>
              <a:spcBef>
                <a:spcPts val="1200"/>
              </a:spcBef>
              <a:buNone/>
            </a:pPr>
            <a:r>
              <a:rPr lang="de-DE" sz="1200" dirty="0"/>
              <a:t>16:00 </a:t>
            </a:r>
            <a:r>
              <a:rPr lang="de-DE" sz="1200" dirty="0">
                <a:solidFill>
                  <a:prstClr val="black"/>
                </a:solidFill>
              </a:rPr>
              <a:t>Ende</a:t>
            </a:r>
          </a:p>
          <a:p>
            <a:pPr marL="0" indent="0">
              <a:lnSpc>
                <a:spcPct val="120000"/>
              </a:lnSpc>
              <a:spcBef>
                <a:spcPts val="1200"/>
              </a:spcBef>
              <a:buNone/>
            </a:pPr>
            <a:r>
              <a:rPr lang="de-DE" sz="1100" dirty="0"/>
              <a:t>	 </a:t>
            </a:r>
          </a:p>
        </p:txBody>
      </p:sp>
      <p:sp>
        <p:nvSpPr>
          <p:cNvPr id="9" name="Rechteck 8">
            <a:extLst>
              <a:ext uri="{FF2B5EF4-FFF2-40B4-BE49-F238E27FC236}">
                <a16:creationId xmlns:a16="http://schemas.microsoft.com/office/drawing/2014/main" id="{E5153F43-7DC9-4F1B-940D-E4E8FD7F2ADE}"/>
              </a:ext>
            </a:extLst>
          </p:cNvPr>
          <p:cNvSpPr/>
          <p:nvPr/>
        </p:nvSpPr>
        <p:spPr>
          <a:xfrm>
            <a:off x="3916175" y="171943"/>
            <a:ext cx="2883600" cy="446417"/>
          </a:xfrm>
          <a:prstGeom prst="rect">
            <a:avLst/>
          </a:prstGeom>
          <a:noFill/>
          <a:ln>
            <a:solidFill>
              <a:srgbClr val="245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56435">
              <a:lnSpc>
                <a:spcPct val="120000"/>
              </a:lnSpc>
              <a:spcBef>
                <a:spcPts val="268"/>
              </a:spcBef>
            </a:pPr>
            <a:r>
              <a:rPr lang="de-DE" sz="1400" b="1" dirty="0">
                <a:solidFill>
                  <a:srgbClr val="245481"/>
                </a:solidFill>
              </a:rPr>
              <a:t>Programm</a:t>
            </a:r>
          </a:p>
        </p:txBody>
      </p:sp>
      <p:grpSp>
        <p:nvGrpSpPr>
          <p:cNvPr id="7" name="Gruppieren 6">
            <a:extLst>
              <a:ext uri="{FF2B5EF4-FFF2-40B4-BE49-F238E27FC236}">
                <a16:creationId xmlns:a16="http://schemas.microsoft.com/office/drawing/2014/main" id="{1DD6A56E-E9F2-43B6-827F-09B7B50D7AE9}"/>
              </a:ext>
            </a:extLst>
          </p:cNvPr>
          <p:cNvGrpSpPr/>
          <p:nvPr/>
        </p:nvGrpSpPr>
        <p:grpSpPr>
          <a:xfrm>
            <a:off x="3563936" y="6911675"/>
            <a:ext cx="3563939" cy="648000"/>
            <a:chOff x="-1" y="6911675"/>
            <a:chExt cx="3563939" cy="648000"/>
          </a:xfrm>
        </p:grpSpPr>
        <p:pic>
          <p:nvPicPr>
            <p:cNvPr id="13" name="Grafik 12">
              <a:extLst>
                <a:ext uri="{FF2B5EF4-FFF2-40B4-BE49-F238E27FC236}">
                  <a16:creationId xmlns:a16="http://schemas.microsoft.com/office/drawing/2014/main" id="{1DEDFA43-F09D-4CB6-8F09-66B733038EDF}"/>
                </a:ext>
              </a:extLst>
            </p:cNvPr>
            <p:cNvPicPr>
              <a:picLocks noChangeAspect="1"/>
            </p:cNvPicPr>
            <p:nvPr/>
          </p:nvPicPr>
          <p:blipFill rotWithShape="1">
            <a:blip r:embed="rId2">
              <a:extLst>
                <a:ext uri="{28A0092B-C50C-407E-A947-70E740481C1C}">
                  <a14:useLocalDpi xmlns:a14="http://schemas.microsoft.com/office/drawing/2010/main" val="0"/>
                </a:ext>
              </a:extLst>
            </a:blip>
            <a:srcRect l="9312" t="2219" r="22842" b="35925"/>
            <a:stretch/>
          </p:blipFill>
          <p:spPr>
            <a:xfrm>
              <a:off x="-1" y="6911675"/>
              <a:ext cx="1263515" cy="648000"/>
            </a:xfrm>
            <a:prstGeom prst="rect">
              <a:avLst/>
            </a:prstGeom>
          </p:spPr>
        </p:pic>
        <p:pic>
          <p:nvPicPr>
            <p:cNvPr id="14" name="Grafik 13">
              <a:extLst>
                <a:ext uri="{FF2B5EF4-FFF2-40B4-BE49-F238E27FC236}">
                  <a16:creationId xmlns:a16="http://schemas.microsoft.com/office/drawing/2014/main" id="{B0A6DDA8-DF05-489A-92B1-4F04AA52F675}"/>
                </a:ext>
              </a:extLst>
            </p:cNvPr>
            <p:cNvPicPr>
              <a:picLocks noChangeAspect="1"/>
            </p:cNvPicPr>
            <p:nvPr/>
          </p:nvPicPr>
          <p:blipFill rotWithShape="1">
            <a:blip r:embed="rId3">
              <a:extLst>
                <a:ext uri="{28A0092B-C50C-407E-A947-70E740481C1C}">
                  <a14:useLocalDpi xmlns:a14="http://schemas.microsoft.com/office/drawing/2010/main" val="0"/>
                </a:ext>
              </a:extLst>
            </a:blip>
            <a:srcRect l="19372" t="21089" r="9298" b="30124"/>
            <a:stretch/>
          </p:blipFill>
          <p:spPr>
            <a:xfrm>
              <a:off x="1263514" y="6911675"/>
              <a:ext cx="1263515" cy="648000"/>
            </a:xfrm>
            <a:prstGeom prst="rect">
              <a:avLst/>
            </a:prstGeom>
          </p:spPr>
        </p:pic>
        <p:pic>
          <p:nvPicPr>
            <p:cNvPr id="18" name="Grafik 17">
              <a:extLst>
                <a:ext uri="{FF2B5EF4-FFF2-40B4-BE49-F238E27FC236}">
                  <a16:creationId xmlns:a16="http://schemas.microsoft.com/office/drawing/2014/main" id="{BA4453FB-D302-48C0-8551-C88796353A0C}"/>
                </a:ext>
              </a:extLst>
            </p:cNvPr>
            <p:cNvPicPr>
              <a:picLocks noChangeAspect="1"/>
            </p:cNvPicPr>
            <p:nvPr/>
          </p:nvPicPr>
          <p:blipFill rotWithShape="1">
            <a:blip r:embed="rId4">
              <a:extLst>
                <a:ext uri="{28A0092B-C50C-407E-A947-70E740481C1C}">
                  <a14:useLocalDpi xmlns:a14="http://schemas.microsoft.com/office/drawing/2010/main" val="0"/>
                </a:ext>
              </a:extLst>
            </a:blip>
            <a:srcRect l="17511" t="18898" r="14019" b="30588"/>
            <a:stretch/>
          </p:blipFill>
          <p:spPr>
            <a:xfrm>
              <a:off x="2392786" y="6911675"/>
              <a:ext cx="1171152" cy="648000"/>
            </a:xfrm>
            <a:prstGeom prst="rect">
              <a:avLst/>
            </a:prstGeom>
          </p:spPr>
        </p:pic>
      </p:grpSp>
      <p:grpSp>
        <p:nvGrpSpPr>
          <p:cNvPr id="11" name="Gruppieren 10">
            <a:extLst>
              <a:ext uri="{FF2B5EF4-FFF2-40B4-BE49-F238E27FC236}">
                <a16:creationId xmlns:a16="http://schemas.microsoft.com/office/drawing/2014/main" id="{7F2DC17D-FB7F-4B9E-A003-D01319D80A25}"/>
              </a:ext>
            </a:extLst>
          </p:cNvPr>
          <p:cNvGrpSpPr/>
          <p:nvPr/>
        </p:nvGrpSpPr>
        <p:grpSpPr>
          <a:xfrm>
            <a:off x="-4225" y="6911301"/>
            <a:ext cx="3566755" cy="648374"/>
            <a:chOff x="-2816" y="6911675"/>
            <a:chExt cx="3566754" cy="648374"/>
          </a:xfrm>
        </p:grpSpPr>
        <p:pic>
          <p:nvPicPr>
            <p:cNvPr id="12" name="Grafik 11">
              <a:extLst>
                <a:ext uri="{FF2B5EF4-FFF2-40B4-BE49-F238E27FC236}">
                  <a16:creationId xmlns:a16="http://schemas.microsoft.com/office/drawing/2014/main" id="{1D9E14A9-129F-4252-9E60-1DA521DDD9FF}"/>
                </a:ext>
              </a:extLst>
            </p:cNvPr>
            <p:cNvPicPr>
              <a:picLocks noChangeAspect="1"/>
            </p:cNvPicPr>
            <p:nvPr/>
          </p:nvPicPr>
          <p:blipFill rotWithShape="1">
            <a:blip r:embed="rId5">
              <a:extLst>
                <a:ext uri="{28A0092B-C50C-407E-A947-70E740481C1C}">
                  <a14:useLocalDpi xmlns:a14="http://schemas.microsoft.com/office/drawing/2010/main" val="0"/>
                </a:ext>
              </a:extLst>
            </a:blip>
            <a:srcRect l="-550" t="25054" r="-1"/>
            <a:stretch/>
          </p:blipFill>
          <p:spPr>
            <a:xfrm>
              <a:off x="1684865" y="6911675"/>
              <a:ext cx="1161182" cy="648000"/>
            </a:xfrm>
            <a:prstGeom prst="rect">
              <a:avLst/>
            </a:prstGeom>
          </p:spPr>
        </p:pic>
        <p:pic>
          <p:nvPicPr>
            <p:cNvPr id="15" name="Grafik 14">
              <a:extLst>
                <a:ext uri="{FF2B5EF4-FFF2-40B4-BE49-F238E27FC236}">
                  <a16:creationId xmlns:a16="http://schemas.microsoft.com/office/drawing/2014/main" id="{9482B54A-75DE-4985-96DF-729851F46B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 t="15649" r="38164"/>
            <a:stretch/>
          </p:blipFill>
          <p:spPr>
            <a:xfrm>
              <a:off x="2840129" y="6912049"/>
              <a:ext cx="723809" cy="648000"/>
            </a:xfrm>
            <a:prstGeom prst="rect">
              <a:avLst/>
            </a:prstGeom>
          </p:spPr>
        </p:pic>
        <p:pic>
          <p:nvPicPr>
            <p:cNvPr id="16" name="Grafik 15">
              <a:extLst>
                <a:ext uri="{FF2B5EF4-FFF2-40B4-BE49-F238E27FC236}">
                  <a16:creationId xmlns:a16="http://schemas.microsoft.com/office/drawing/2014/main" id="{1B7776D3-C820-4910-AC5E-8DD870099603}"/>
                </a:ext>
              </a:extLst>
            </p:cNvPr>
            <p:cNvPicPr>
              <a:picLocks noChangeAspect="1"/>
            </p:cNvPicPr>
            <p:nvPr/>
          </p:nvPicPr>
          <p:blipFill rotWithShape="1">
            <a:blip r:embed="rId7">
              <a:extLst>
                <a:ext uri="{28A0092B-C50C-407E-A947-70E740481C1C}">
                  <a14:useLocalDpi xmlns:a14="http://schemas.microsoft.com/office/drawing/2010/main" val="0"/>
                </a:ext>
              </a:extLst>
            </a:blip>
            <a:srcRect l="39152" t="20698" r="21535" b="34390"/>
            <a:stretch/>
          </p:blipFill>
          <p:spPr>
            <a:xfrm>
              <a:off x="-2816" y="6911675"/>
              <a:ext cx="1008434" cy="648000"/>
            </a:xfrm>
            <a:prstGeom prst="rect">
              <a:avLst/>
            </a:prstGeom>
            <a:ln>
              <a:noFill/>
            </a:ln>
            <a:effectLst/>
          </p:spPr>
        </p:pic>
        <p:pic>
          <p:nvPicPr>
            <p:cNvPr id="17" name="Grafik 16">
              <a:extLst>
                <a:ext uri="{FF2B5EF4-FFF2-40B4-BE49-F238E27FC236}">
                  <a16:creationId xmlns:a16="http://schemas.microsoft.com/office/drawing/2014/main" id="{82E72793-B8F1-48B0-A8F6-D0E9379C6C3D}"/>
                </a:ext>
              </a:extLst>
            </p:cNvPr>
            <p:cNvPicPr>
              <a:picLocks noChangeAspect="1"/>
            </p:cNvPicPr>
            <p:nvPr/>
          </p:nvPicPr>
          <p:blipFill rotWithShape="1">
            <a:blip r:embed="rId8">
              <a:extLst>
                <a:ext uri="{28A0092B-C50C-407E-A947-70E740481C1C}">
                  <a14:useLocalDpi xmlns:a14="http://schemas.microsoft.com/office/drawing/2010/main" val="0"/>
                </a:ext>
              </a:extLst>
            </a:blip>
            <a:srcRect l="10918" t="18872" r="9385" b="9313"/>
            <a:stretch/>
          </p:blipFill>
          <p:spPr>
            <a:xfrm>
              <a:off x="966974" y="6911675"/>
              <a:ext cx="958827" cy="648000"/>
            </a:xfrm>
            <a:prstGeom prst="rect">
              <a:avLst/>
            </a:prstGeom>
          </p:spPr>
        </p:pic>
      </p:grpSp>
      <p:sp>
        <p:nvSpPr>
          <p:cNvPr id="19" name="Inhaltsplatzhalter 2">
            <a:extLst>
              <a:ext uri="{FF2B5EF4-FFF2-40B4-BE49-F238E27FC236}">
                <a16:creationId xmlns:a16="http://schemas.microsoft.com/office/drawing/2014/main" id="{8330738A-7667-429E-B843-3B1FC3DB8B0E}"/>
              </a:ext>
            </a:extLst>
          </p:cNvPr>
          <p:cNvSpPr txBox="1">
            <a:spLocks/>
          </p:cNvSpPr>
          <p:nvPr/>
        </p:nvSpPr>
        <p:spPr>
          <a:xfrm>
            <a:off x="253725" y="171944"/>
            <a:ext cx="3086675" cy="6967819"/>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de-DE" sz="1400" b="1" dirty="0">
                <a:solidFill>
                  <a:srgbClr val="245481"/>
                </a:solidFill>
              </a:rPr>
              <a:t>Fachzentrum für Energie &amp; Landtechnik </a:t>
            </a:r>
          </a:p>
          <a:p>
            <a:pPr marL="0" indent="0">
              <a:lnSpc>
                <a:spcPct val="120000"/>
              </a:lnSpc>
              <a:spcBef>
                <a:spcPts val="1200"/>
              </a:spcBef>
              <a:buFont typeface="Arial" panose="020B0604020202020204" pitchFamily="34" charset="0"/>
              <a:buNone/>
            </a:pPr>
            <a:r>
              <a:rPr lang="de-DE" sz="1200" dirty="0"/>
              <a:t>Das Fachzentrum für Energie &amp; Landtechnik (FEL) bietet vielfältige Möglichkeiten der Aus-, Fort- und Weiterbildung in den Themenfeldern Energie und Landtechnik.</a:t>
            </a:r>
          </a:p>
          <a:p>
            <a:pPr marL="0" indent="0">
              <a:lnSpc>
                <a:spcPct val="120000"/>
              </a:lnSpc>
              <a:spcBef>
                <a:spcPts val="600"/>
              </a:spcBef>
              <a:buFont typeface="Arial" panose="020B0604020202020204" pitchFamily="34" charset="0"/>
              <a:buNone/>
            </a:pPr>
            <a:r>
              <a:rPr lang="de-DE" sz="1200" dirty="0"/>
              <a:t>Für Arbeiten in Hof und Feld sind verschiedene Kompetenzen gefragt, z.B. der Umgang mit Landtechnik und die Fähigkeit sich bei kleineren Reparaturen selbst zu helfen oder nützliche Gegenstände und Vorrichtungen aus Metall selbst herstellen zu können.</a:t>
            </a:r>
          </a:p>
          <a:p>
            <a:pPr marL="0" indent="0">
              <a:lnSpc>
                <a:spcPct val="120000"/>
              </a:lnSpc>
              <a:spcBef>
                <a:spcPts val="600"/>
              </a:spcBef>
              <a:buFont typeface="Arial" panose="020B0604020202020204" pitchFamily="34" charset="0"/>
              <a:buNone/>
            </a:pPr>
            <a:r>
              <a:rPr lang="de-DE" sz="1200" dirty="0"/>
              <a:t>Mit einem Schweißkurs werden Grundlagen gelegt, eigene Schweißarbeiten sicher und überlegt zu erledigen.</a:t>
            </a:r>
          </a:p>
          <a:p>
            <a:pPr marL="0" indent="0">
              <a:lnSpc>
                <a:spcPct val="120000"/>
              </a:lnSpc>
              <a:spcBef>
                <a:spcPts val="600"/>
              </a:spcBef>
              <a:buFont typeface="Arial" panose="020B0604020202020204" pitchFamily="34" charset="0"/>
              <a:buNone/>
            </a:pPr>
            <a:r>
              <a:rPr lang="de-DE" sz="1200" dirty="0"/>
              <a:t>Im Scheißkurs werden folgende Inhalt vermittelt:</a:t>
            </a:r>
          </a:p>
          <a:p>
            <a:pPr>
              <a:lnSpc>
                <a:spcPct val="120000"/>
              </a:lnSpc>
              <a:spcBef>
                <a:spcPts val="600"/>
              </a:spcBef>
            </a:pPr>
            <a:r>
              <a:rPr lang="de-DE" sz="1200" dirty="0"/>
              <a:t>Arbeitssicherheit &amp; Unfallverhütung </a:t>
            </a:r>
          </a:p>
          <a:p>
            <a:pPr>
              <a:lnSpc>
                <a:spcPct val="120000"/>
              </a:lnSpc>
              <a:spcBef>
                <a:spcPts val="268"/>
              </a:spcBef>
            </a:pPr>
            <a:r>
              <a:rPr lang="de-DE" sz="1200" dirty="0"/>
              <a:t>Schweißgeräte &amp; Ausrüstung</a:t>
            </a:r>
          </a:p>
          <a:p>
            <a:pPr>
              <a:lnSpc>
                <a:spcPct val="120000"/>
              </a:lnSpc>
              <a:spcBef>
                <a:spcPts val="268"/>
              </a:spcBef>
            </a:pPr>
            <a:r>
              <a:rPr lang="de-DE" sz="1200" dirty="0"/>
              <a:t>Einstellen &amp; Warten von Schweißgeräten</a:t>
            </a:r>
          </a:p>
          <a:p>
            <a:pPr>
              <a:lnSpc>
                <a:spcPct val="120000"/>
              </a:lnSpc>
              <a:spcBef>
                <a:spcPts val="268"/>
              </a:spcBef>
            </a:pPr>
            <a:r>
              <a:rPr lang="de-DE" sz="1200" dirty="0"/>
              <a:t>Schweißen mit Elektroden &amp; Schutzgas</a:t>
            </a:r>
          </a:p>
          <a:p>
            <a:pPr>
              <a:lnSpc>
                <a:spcPct val="120000"/>
              </a:lnSpc>
              <a:spcBef>
                <a:spcPts val="268"/>
              </a:spcBef>
            </a:pPr>
            <a:r>
              <a:rPr lang="de-DE" sz="1200" dirty="0"/>
              <a:t>Verbindungstechniken</a:t>
            </a:r>
          </a:p>
          <a:p>
            <a:pPr>
              <a:lnSpc>
                <a:spcPct val="120000"/>
              </a:lnSpc>
              <a:spcBef>
                <a:spcPts val="268"/>
              </a:spcBef>
            </a:pPr>
            <a:r>
              <a:rPr lang="de-DE" sz="1200" dirty="0"/>
              <a:t>Überblick Metalle</a:t>
            </a:r>
          </a:p>
          <a:p>
            <a:pPr marL="0" indent="0">
              <a:lnSpc>
                <a:spcPct val="120000"/>
              </a:lnSpc>
              <a:spcBef>
                <a:spcPts val="268"/>
              </a:spcBef>
              <a:buNone/>
            </a:pPr>
            <a:r>
              <a:rPr lang="de-DE" sz="1200" dirty="0"/>
              <a:t>Für alle Teilnehmende steht eine eigene Schweißkabine zur Verfügung.</a:t>
            </a:r>
          </a:p>
          <a:p>
            <a:pPr marL="0" indent="0">
              <a:lnSpc>
                <a:spcPct val="120000"/>
              </a:lnSpc>
              <a:spcBef>
                <a:spcPts val="268"/>
              </a:spcBef>
              <a:buNone/>
            </a:pPr>
            <a:r>
              <a:rPr lang="de-DE" sz="1200" dirty="0"/>
              <a:t>Ziel ist es, am Ende eine kleine „Metallarbeit“ mit nach Hause zu nehmen.</a:t>
            </a:r>
          </a:p>
        </p:txBody>
      </p:sp>
      <p:grpSp>
        <p:nvGrpSpPr>
          <p:cNvPr id="20" name="Gruppieren 19">
            <a:extLst>
              <a:ext uri="{FF2B5EF4-FFF2-40B4-BE49-F238E27FC236}">
                <a16:creationId xmlns:a16="http://schemas.microsoft.com/office/drawing/2014/main" id="{B002226F-59CD-43DB-BC66-4E82E171CBB7}"/>
              </a:ext>
            </a:extLst>
          </p:cNvPr>
          <p:cNvGrpSpPr/>
          <p:nvPr/>
        </p:nvGrpSpPr>
        <p:grpSpPr>
          <a:xfrm>
            <a:off x="7127875" y="6911301"/>
            <a:ext cx="3563938" cy="648000"/>
            <a:chOff x="0" y="6911675"/>
            <a:chExt cx="3563938" cy="648000"/>
          </a:xfrm>
        </p:grpSpPr>
        <p:pic>
          <p:nvPicPr>
            <p:cNvPr id="21" name="Grafik 20">
              <a:extLst>
                <a:ext uri="{FF2B5EF4-FFF2-40B4-BE49-F238E27FC236}">
                  <a16:creationId xmlns:a16="http://schemas.microsoft.com/office/drawing/2014/main" id="{A194D871-A99D-4987-9B3F-3D3CAFD3E7DF}"/>
                </a:ext>
              </a:extLst>
            </p:cNvPr>
            <p:cNvPicPr>
              <a:picLocks noChangeAspect="1"/>
            </p:cNvPicPr>
            <p:nvPr/>
          </p:nvPicPr>
          <p:blipFill rotWithShape="1">
            <a:blip r:embed="rId9">
              <a:extLst>
                <a:ext uri="{28A0092B-C50C-407E-A947-70E740481C1C}">
                  <a14:useLocalDpi xmlns:a14="http://schemas.microsoft.com/office/drawing/2010/main" val="0"/>
                </a:ext>
              </a:extLst>
            </a:blip>
            <a:srcRect l="7144" b="8724"/>
            <a:stretch/>
          </p:blipFill>
          <p:spPr>
            <a:xfrm>
              <a:off x="2576421" y="6911675"/>
              <a:ext cx="987517" cy="648000"/>
            </a:xfrm>
            <a:prstGeom prst="rect">
              <a:avLst/>
            </a:prstGeom>
          </p:spPr>
        </p:pic>
        <p:pic>
          <p:nvPicPr>
            <p:cNvPr id="23" name="Grafik 22">
              <a:extLst>
                <a:ext uri="{FF2B5EF4-FFF2-40B4-BE49-F238E27FC236}">
                  <a16:creationId xmlns:a16="http://schemas.microsoft.com/office/drawing/2014/main" id="{58DCD869-0036-4747-9736-EC0ED9DFEAED}"/>
                </a:ext>
              </a:extLst>
            </p:cNvPr>
            <p:cNvPicPr>
              <a:picLocks noChangeAspect="1"/>
            </p:cNvPicPr>
            <p:nvPr/>
          </p:nvPicPr>
          <p:blipFill rotWithShape="1">
            <a:blip r:embed="rId10">
              <a:extLst>
                <a:ext uri="{28A0092B-C50C-407E-A947-70E740481C1C}">
                  <a14:useLocalDpi xmlns:a14="http://schemas.microsoft.com/office/drawing/2010/main" val="0"/>
                </a:ext>
              </a:extLst>
            </a:blip>
            <a:srcRect l="15449" t="17645" r="9112" b="19534"/>
            <a:stretch/>
          </p:blipFill>
          <p:spPr>
            <a:xfrm>
              <a:off x="634051" y="6911675"/>
              <a:ext cx="1037546" cy="648000"/>
            </a:xfrm>
            <a:prstGeom prst="rect">
              <a:avLst/>
            </a:prstGeom>
          </p:spPr>
        </p:pic>
        <p:pic>
          <p:nvPicPr>
            <p:cNvPr id="24" name="Grafik 23">
              <a:extLst>
                <a:ext uri="{FF2B5EF4-FFF2-40B4-BE49-F238E27FC236}">
                  <a16:creationId xmlns:a16="http://schemas.microsoft.com/office/drawing/2014/main" id="{7B50AF27-7C44-4178-8909-8480A9242EC6}"/>
                </a:ext>
              </a:extLst>
            </p:cNvPr>
            <p:cNvPicPr>
              <a:picLocks noChangeAspect="1"/>
            </p:cNvPicPr>
            <p:nvPr/>
          </p:nvPicPr>
          <p:blipFill rotWithShape="1">
            <a:blip r:embed="rId11">
              <a:extLst>
                <a:ext uri="{28A0092B-C50C-407E-A947-70E740481C1C}">
                  <a14:useLocalDpi xmlns:a14="http://schemas.microsoft.com/office/drawing/2010/main" val="0"/>
                </a:ext>
              </a:extLst>
            </a:blip>
            <a:srcRect l="4699" t="3460" r="10817" b="13233"/>
            <a:stretch/>
          </p:blipFill>
          <p:spPr>
            <a:xfrm>
              <a:off x="1627123" y="6911675"/>
              <a:ext cx="985725" cy="648000"/>
            </a:xfrm>
            <a:prstGeom prst="rect">
              <a:avLst/>
            </a:prstGeom>
          </p:spPr>
        </p:pic>
        <p:pic>
          <p:nvPicPr>
            <p:cNvPr id="25" name="Grafik 24">
              <a:extLst>
                <a:ext uri="{FF2B5EF4-FFF2-40B4-BE49-F238E27FC236}">
                  <a16:creationId xmlns:a16="http://schemas.microsoft.com/office/drawing/2014/main" id="{0FE46863-72E2-48CE-8025-246C0BA404BF}"/>
                </a:ext>
              </a:extLst>
            </p:cNvPr>
            <p:cNvPicPr>
              <a:picLocks noChangeAspect="1"/>
            </p:cNvPicPr>
            <p:nvPr/>
          </p:nvPicPr>
          <p:blipFill rotWithShape="1">
            <a:blip r:embed="rId12">
              <a:extLst>
                <a:ext uri="{28A0092B-C50C-407E-A947-70E740481C1C}">
                  <a14:useLocalDpi xmlns:a14="http://schemas.microsoft.com/office/drawing/2010/main" val="0"/>
                </a:ext>
              </a:extLst>
            </a:blip>
            <a:srcRect l="11094" r="39060" b="39179"/>
            <a:stretch/>
          </p:blipFill>
          <p:spPr>
            <a:xfrm>
              <a:off x="0" y="6911675"/>
              <a:ext cx="796594" cy="648000"/>
            </a:xfrm>
            <a:prstGeom prst="rect">
              <a:avLst/>
            </a:prstGeom>
          </p:spPr>
        </p:pic>
      </p:grpSp>
      <p:sp>
        <p:nvSpPr>
          <p:cNvPr id="29" name="Inhaltsplatzhalter 2">
            <a:extLst>
              <a:ext uri="{FF2B5EF4-FFF2-40B4-BE49-F238E27FC236}">
                <a16:creationId xmlns:a16="http://schemas.microsoft.com/office/drawing/2014/main" id="{D8CA66DA-6FE0-41C0-B689-6346B7E36F05}"/>
              </a:ext>
            </a:extLst>
          </p:cNvPr>
          <p:cNvSpPr txBox="1">
            <a:spLocks/>
          </p:cNvSpPr>
          <p:nvPr/>
        </p:nvSpPr>
        <p:spPr>
          <a:xfrm>
            <a:off x="7465019" y="160751"/>
            <a:ext cx="3086676" cy="7021095"/>
          </a:xfrm>
          <a:prstGeom prst="rect">
            <a:avLst/>
          </a:prstGeom>
        </p:spPr>
        <p:txBody>
          <a:bodyPr vert="horz" lIns="91440" tIns="45720" rIns="91440" bIns="45720" rtlCol="0">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endParaRPr lang="de-DE" sz="1200" dirty="0"/>
          </a:p>
          <a:p>
            <a:pPr marL="0" indent="0">
              <a:lnSpc>
                <a:spcPct val="120000"/>
              </a:lnSpc>
              <a:spcBef>
                <a:spcPts val="268"/>
              </a:spcBef>
              <a:buNone/>
            </a:pPr>
            <a:r>
              <a:rPr lang="de-DE" sz="1200" dirty="0"/>
              <a:t>Das Seminar wird von Lehrkräften des Fachzentrums durchgeführt. Im Mittelpunkt stehen Arbeitssicherheit, Überblick über verschiedene Schweißarten, Handhabung von der Technik, Vorbereitung von Material und die praktische Einübung verschiedener Schweißarten in den Schweißkabinen. Alle Teilnehmen fertigen ein eigenes Projekt an z.B. Blumenvase, Blumentopf, Behälter für Stifte oder Süßigkeiten, Zettelbox, Handyhalter oder ein machbares Werkstück nach eigener Vorstellung. </a:t>
            </a:r>
          </a:p>
          <a:p>
            <a:pPr marL="0" indent="0">
              <a:lnSpc>
                <a:spcPct val="120000"/>
              </a:lnSpc>
              <a:spcBef>
                <a:spcPts val="268"/>
              </a:spcBef>
              <a:buNone/>
            </a:pPr>
            <a:endParaRPr lang="de-DE" sz="1200" dirty="0"/>
          </a:p>
          <a:p>
            <a:pPr marL="0" indent="0">
              <a:lnSpc>
                <a:spcPct val="120000"/>
              </a:lnSpc>
              <a:spcBef>
                <a:spcPts val="268"/>
              </a:spcBef>
              <a:buNone/>
            </a:pPr>
            <a:r>
              <a:rPr lang="de-DE" sz="1200" dirty="0"/>
              <a:t>Teilnehmerzahl: mind. 12, max. 15</a:t>
            </a:r>
          </a:p>
          <a:p>
            <a:pPr marL="0" indent="0">
              <a:lnSpc>
                <a:spcPct val="120000"/>
              </a:lnSpc>
              <a:spcBef>
                <a:spcPts val="268"/>
              </a:spcBef>
              <a:buNone/>
            </a:pPr>
            <a:r>
              <a:rPr lang="de-DE" sz="1200" dirty="0"/>
              <a:t>Seminarkosten: 	150 € */TN </a:t>
            </a:r>
          </a:p>
          <a:p>
            <a:pPr marL="0" indent="0">
              <a:lnSpc>
                <a:spcPct val="120000"/>
              </a:lnSpc>
              <a:spcBef>
                <a:spcPts val="268"/>
              </a:spcBef>
              <a:buNone/>
            </a:pPr>
            <a:r>
              <a:rPr lang="de-DE" sz="1200" dirty="0"/>
              <a:t>Verpflegung:	 29 € */TN</a:t>
            </a:r>
          </a:p>
          <a:p>
            <a:pPr marL="0" indent="0">
              <a:lnSpc>
                <a:spcPct val="120000"/>
              </a:lnSpc>
              <a:spcBef>
                <a:spcPts val="268"/>
              </a:spcBef>
              <a:buNone/>
            </a:pPr>
            <a:r>
              <a:rPr lang="de-DE" sz="1200" dirty="0"/>
              <a:t>*inkl. Gesetzl. anfallende Umsatzsteuer</a:t>
            </a:r>
          </a:p>
          <a:p>
            <a:pPr marL="0" indent="0">
              <a:lnSpc>
                <a:spcPct val="120000"/>
              </a:lnSpc>
              <a:spcBef>
                <a:spcPts val="268"/>
              </a:spcBef>
              <a:buNone/>
            </a:pPr>
            <a:endParaRPr lang="de-DE" sz="1100" dirty="0"/>
          </a:p>
          <a:p>
            <a:pPr marL="0" indent="0">
              <a:lnSpc>
                <a:spcPct val="120000"/>
              </a:lnSpc>
              <a:spcBef>
                <a:spcPts val="268"/>
              </a:spcBef>
              <a:buFont typeface="Arial" panose="020B0604020202020204" pitchFamily="34" charset="0"/>
              <a:buNone/>
            </a:pPr>
            <a:r>
              <a:rPr lang="de-DE" sz="1155" dirty="0"/>
              <a:t>	 </a:t>
            </a:r>
          </a:p>
        </p:txBody>
      </p:sp>
      <p:pic>
        <p:nvPicPr>
          <p:cNvPr id="4" name="Grafik 3">
            <a:extLst>
              <a:ext uri="{FF2B5EF4-FFF2-40B4-BE49-F238E27FC236}">
                <a16:creationId xmlns:a16="http://schemas.microsoft.com/office/drawing/2014/main" id="{291E298D-991F-DD07-64AF-39EBD3B6B9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9420" y="618360"/>
            <a:ext cx="2898668" cy="2174001"/>
          </a:xfrm>
          <a:prstGeom prst="rect">
            <a:avLst/>
          </a:prstGeom>
        </p:spPr>
      </p:pic>
    </p:spTree>
    <p:extLst>
      <p:ext uri="{BB962C8B-B14F-4D97-AF65-F5344CB8AC3E}">
        <p14:creationId xmlns:p14="http://schemas.microsoft.com/office/powerpoint/2010/main" val="764566777"/>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482</Words>
  <Application>Microsoft Office PowerPoint</Application>
  <PresentationFormat>Benutzerdefiniert</PresentationFormat>
  <Paragraphs>79</Paragraphs>
  <Slides>2</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vt:i4>
      </vt:variant>
    </vt:vector>
  </HeadingPairs>
  <TitlesOfParts>
    <vt:vector size="6" baseType="lpstr">
      <vt:lpstr>Arial</vt:lpstr>
      <vt:lpstr>Calibri</vt:lpstr>
      <vt:lpstr>Calibri Light</vt:lpstr>
      <vt:lpstr>1_Office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Schmid, Annette</dc:creator>
  <cp:lastModifiedBy>Schmid, Annette</cp:lastModifiedBy>
  <cp:revision>67</cp:revision>
  <cp:lastPrinted>2026-06-25T13:51:47Z</cp:lastPrinted>
  <dcterms:created xsi:type="dcterms:W3CDTF">2024-11-11T07:35:12Z</dcterms:created>
  <dcterms:modified xsi:type="dcterms:W3CDTF">2026-06-25T13:53:31Z</dcterms:modified>
</cp:coreProperties>
</file>